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511" r:id="rId5"/>
    <p:sldId id="526" r:id="rId6"/>
    <p:sldId id="528" r:id="rId7"/>
    <p:sldId id="529" r:id="rId8"/>
    <p:sldId id="530" r:id="rId9"/>
    <p:sldId id="531" r:id="rId10"/>
    <p:sldId id="532" r:id="rId11"/>
    <p:sldId id="533" r:id="rId12"/>
    <p:sldId id="534" r:id="rId13"/>
    <p:sldId id="535" r:id="rId14"/>
    <p:sldId id="536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IVA Palčić Strčić" userId="ba6dff45-8d8f-4a43-b954-a00cf4685489" providerId="ADAL" clId="{AF194FE7-42FC-45D0-9F1F-BD64CD859F2C}"/>
    <pc:docChg chg="modSld">
      <pc:chgData name="IVA Palčić Strčić" userId="ba6dff45-8d8f-4a43-b954-a00cf4685489" providerId="ADAL" clId="{AF194FE7-42FC-45D0-9F1F-BD64CD859F2C}" dt="2021-11-20T09:51:07.480" v="27" actId="6549"/>
      <pc:docMkLst>
        <pc:docMk/>
      </pc:docMkLst>
      <pc:sldChg chg="modSp">
        <pc:chgData name="IVA Palčić Strčić" userId="ba6dff45-8d8f-4a43-b954-a00cf4685489" providerId="ADAL" clId="{AF194FE7-42FC-45D0-9F1F-BD64CD859F2C}" dt="2021-11-20T09:29:55.235" v="18" actId="20577"/>
        <pc:sldMkLst>
          <pc:docMk/>
          <pc:sldMk cId="2122178903" sldId="288"/>
        </pc:sldMkLst>
        <pc:spChg chg="mod">
          <ac:chgData name="IVA Palčić Strčić" userId="ba6dff45-8d8f-4a43-b954-a00cf4685489" providerId="ADAL" clId="{AF194FE7-42FC-45D0-9F1F-BD64CD859F2C}" dt="2021-11-20T09:29:55.235" v="18" actId="20577"/>
          <ac:spMkLst>
            <pc:docMk/>
            <pc:sldMk cId="2122178903" sldId="288"/>
            <ac:spMk id="6" creationId="{FFE14C9D-F79A-42C0-87D5-7951E53F2573}"/>
          </ac:spMkLst>
        </pc:spChg>
      </pc:sldChg>
      <pc:sldChg chg="modSp">
        <pc:chgData name="IVA Palčić Strčić" userId="ba6dff45-8d8f-4a43-b954-a00cf4685489" providerId="ADAL" clId="{AF194FE7-42FC-45D0-9F1F-BD64CD859F2C}" dt="2021-11-20T09:45:43.210" v="19" actId="6549"/>
        <pc:sldMkLst>
          <pc:docMk/>
          <pc:sldMk cId="3759385230" sldId="528"/>
        </pc:sldMkLst>
        <pc:spChg chg="mod">
          <ac:chgData name="IVA Palčić Strčić" userId="ba6dff45-8d8f-4a43-b954-a00cf4685489" providerId="ADAL" clId="{AF194FE7-42FC-45D0-9F1F-BD64CD859F2C}" dt="2021-11-20T09:45:43.210" v="19" actId="6549"/>
          <ac:spMkLst>
            <pc:docMk/>
            <pc:sldMk cId="3759385230" sldId="528"/>
            <ac:spMk id="10" creationId="{55AF4EF9-AFAC-4B3D-9077-C60AE8D99755}"/>
          </ac:spMkLst>
        </pc:spChg>
      </pc:sldChg>
      <pc:sldChg chg="modSp">
        <pc:chgData name="IVA Palčić Strčić" userId="ba6dff45-8d8f-4a43-b954-a00cf4685489" providerId="ADAL" clId="{AF194FE7-42FC-45D0-9F1F-BD64CD859F2C}" dt="2021-11-20T09:46:42.767" v="25" actId="20577"/>
        <pc:sldMkLst>
          <pc:docMk/>
          <pc:sldMk cId="1406669383" sldId="529"/>
        </pc:sldMkLst>
        <pc:spChg chg="mod">
          <ac:chgData name="IVA Palčić Strčić" userId="ba6dff45-8d8f-4a43-b954-a00cf4685489" providerId="ADAL" clId="{AF194FE7-42FC-45D0-9F1F-BD64CD859F2C}" dt="2021-11-20T09:46:42.767" v="25" actId="20577"/>
          <ac:spMkLst>
            <pc:docMk/>
            <pc:sldMk cId="1406669383" sldId="529"/>
            <ac:spMk id="26" creationId="{A0F4696A-9A8F-4B0C-9A12-252F98A2E2BA}"/>
          </ac:spMkLst>
        </pc:spChg>
      </pc:sldChg>
      <pc:sldChg chg="modSp">
        <pc:chgData name="IVA Palčić Strčić" userId="ba6dff45-8d8f-4a43-b954-a00cf4685489" providerId="ADAL" clId="{AF194FE7-42FC-45D0-9F1F-BD64CD859F2C}" dt="2021-11-20T09:48:33.451" v="26" actId="20577"/>
        <pc:sldMkLst>
          <pc:docMk/>
          <pc:sldMk cId="2209059832" sldId="533"/>
        </pc:sldMkLst>
        <pc:spChg chg="mod">
          <ac:chgData name="IVA Palčić Strčić" userId="ba6dff45-8d8f-4a43-b954-a00cf4685489" providerId="ADAL" clId="{AF194FE7-42FC-45D0-9F1F-BD64CD859F2C}" dt="2021-11-20T09:48:33.451" v="26" actId="20577"/>
          <ac:spMkLst>
            <pc:docMk/>
            <pc:sldMk cId="2209059832" sldId="533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AF194FE7-42FC-45D0-9F1F-BD64CD859F2C}" dt="2021-11-20T09:51:07.480" v="27" actId="6549"/>
        <pc:sldMkLst>
          <pc:docMk/>
          <pc:sldMk cId="1730969879" sldId="536"/>
        </pc:sldMkLst>
        <pc:spChg chg="mod">
          <ac:chgData name="IVA Palčić Strčić" userId="ba6dff45-8d8f-4a43-b954-a00cf4685489" providerId="ADAL" clId="{AF194FE7-42FC-45D0-9F1F-BD64CD859F2C}" dt="2021-11-20T09:51:07.480" v="27" actId="6549"/>
          <ac:spMkLst>
            <pc:docMk/>
            <pc:sldMk cId="1730969879" sldId="536"/>
            <ac:spMk id="6" creationId="{010AB125-9086-4261-98B4-FC5A0801347C}"/>
          </ac:spMkLst>
        </pc:sp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20.11.2021.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880/099/96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528429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e62f9e5-3e58-4918-bd78-3ce806f5ba5d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527864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N7cGK0P8rM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over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map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Breathtaking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12771"/>
            <a:ext cx="4853679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1101969"/>
            <a:ext cx="7300037" cy="6364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 using the words below.</a:t>
            </a:r>
            <a:br>
              <a:rPr lang="hr-HR" sz="2000" b="1" dirty="0"/>
            </a:br>
            <a:r>
              <a:rPr lang="hr-HR" sz="2000" i="1" dirty="0"/>
              <a:t>Dovrši rečenice ponuđenim riječima.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88" y="1832673"/>
            <a:ext cx="10065874" cy="31926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F3E3B94-F000-48ED-8245-DA680A4B6E98}"/>
              </a:ext>
            </a:extLst>
          </p:cNvPr>
          <p:cNvSpPr txBox="1">
            <a:spLocks/>
          </p:cNvSpPr>
          <p:nvPr/>
        </p:nvSpPr>
        <p:spPr>
          <a:xfrm>
            <a:off x="4958863" y="287879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piers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363F52B-5633-4CAD-9891-9AFFB573C4D9}"/>
              </a:ext>
            </a:extLst>
          </p:cNvPr>
          <p:cNvSpPr txBox="1">
            <a:spLocks/>
          </p:cNvSpPr>
          <p:nvPr/>
        </p:nvSpPr>
        <p:spPr>
          <a:xfrm>
            <a:off x="9988062" y="332331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harnesses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613D52F-3883-4D41-A062-2C353B3FA5B1}"/>
              </a:ext>
            </a:extLst>
          </p:cNvPr>
          <p:cNvSpPr txBox="1">
            <a:spLocks/>
          </p:cNvSpPr>
          <p:nvPr/>
        </p:nvSpPr>
        <p:spPr>
          <a:xfrm>
            <a:off x="8241325" y="376907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anchor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A9A89A1-F218-499B-9371-6274E616286B}"/>
              </a:ext>
            </a:extLst>
          </p:cNvPr>
          <p:cNvSpPr txBox="1">
            <a:spLocks/>
          </p:cNvSpPr>
          <p:nvPr/>
        </p:nvSpPr>
        <p:spPr>
          <a:xfrm>
            <a:off x="8904260" y="42094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tracks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81F2338-2B67-4DFD-A072-2AAA42899237}"/>
              </a:ext>
            </a:extLst>
          </p:cNvPr>
          <p:cNvSpPr txBox="1">
            <a:spLocks/>
          </p:cNvSpPr>
          <p:nvPr/>
        </p:nvSpPr>
        <p:spPr>
          <a:xfrm>
            <a:off x="9025974" y="463509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statues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1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06" y="12771"/>
            <a:ext cx="4853679" cy="686019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606315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these? Unscramble the words.</a:t>
            </a:r>
            <a:br>
              <a:rPr lang="hr-HR" sz="2000" b="1" dirty="0"/>
            </a:br>
            <a:r>
              <a:rPr lang="hr-HR" sz="2000" i="1" dirty="0"/>
              <a:t>Složi slova pravilnim redoslijedom kako bi dobio riječi te ih potom prepiši ispod odgovarajuće fotografije.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55" y="1607653"/>
            <a:ext cx="9656612" cy="36704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BD231CB-6761-4CA5-A19D-CE9779CDD01D}"/>
              </a:ext>
            </a:extLst>
          </p:cNvPr>
          <p:cNvSpPr txBox="1">
            <a:spLocks/>
          </p:cNvSpPr>
          <p:nvPr/>
        </p:nvSpPr>
        <p:spPr>
          <a:xfrm>
            <a:off x="2508737" y="4945935"/>
            <a:ext cx="28369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moor</a:t>
            </a:r>
            <a:r>
              <a:rPr lang="hr-HR" sz="1800" i="1" dirty="0">
                <a:solidFill>
                  <a:srgbClr val="FF0000"/>
                </a:solidFill>
              </a:rPr>
              <a:t> = bara, močvara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C6C7966-72A1-4C36-A88B-399197618FE2}"/>
              </a:ext>
            </a:extLst>
          </p:cNvPr>
          <p:cNvSpPr txBox="1">
            <a:spLocks/>
          </p:cNvSpPr>
          <p:nvPr/>
        </p:nvSpPr>
        <p:spPr>
          <a:xfrm>
            <a:off x="6248402" y="494593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dunes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C885883-72E5-425D-A8A4-19C3D581D499}"/>
              </a:ext>
            </a:extLst>
          </p:cNvPr>
          <p:cNvSpPr txBox="1">
            <a:spLocks/>
          </p:cNvSpPr>
          <p:nvPr/>
        </p:nvSpPr>
        <p:spPr>
          <a:xfrm>
            <a:off x="9530863" y="494593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hill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191F6F8-48DD-4DD9-BE76-4F8CB6136489}"/>
              </a:ext>
            </a:extLst>
          </p:cNvPr>
          <p:cNvSpPr txBox="1">
            <a:spLocks/>
          </p:cNvSpPr>
          <p:nvPr/>
        </p:nvSpPr>
        <p:spPr>
          <a:xfrm>
            <a:off x="4838574" y="5967046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https://wordwall.net/play/12880/099/960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20905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5" y="0"/>
            <a:ext cx="4807414" cy="68175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44" y="564380"/>
            <a:ext cx="5835691" cy="58445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260122" y="1230922"/>
            <a:ext cx="5937661" cy="5178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</a:t>
            </a:r>
            <a:r>
              <a:rPr lang="en-US" sz="2000" b="1" dirty="0"/>
              <a:t>o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en-US" sz="2000" b="1" dirty="0"/>
              <a:t> research on one of</a:t>
            </a:r>
            <a:r>
              <a:rPr lang="hr-HR" sz="2000" b="1" dirty="0"/>
              <a:t> </a:t>
            </a:r>
            <a:r>
              <a:rPr lang="en-US" sz="2000" b="1" dirty="0"/>
              <a:t>the famous natural locations where the following films were</a:t>
            </a:r>
            <a:r>
              <a:rPr lang="hr-HR" sz="2000" b="1" dirty="0"/>
              <a:t> </a:t>
            </a:r>
            <a:r>
              <a:rPr lang="en-US" sz="2000" b="1" dirty="0"/>
              <a:t>shot. Describe the location using the words below.</a:t>
            </a:r>
            <a:br>
              <a:rPr lang="hr-HR" sz="2000" b="1" dirty="0"/>
            </a:br>
            <a:r>
              <a:rPr lang="hr-HR" sz="2000" i="1" dirty="0"/>
              <a:t>Istraži lokaciju na kojoj je snimljen jedan od zadanih poznatih filmova/serija: </a:t>
            </a:r>
            <a:r>
              <a:rPr lang="hr-HR" sz="2000" i="1" dirty="0" err="1"/>
              <a:t>Jurassic</a:t>
            </a:r>
            <a:r>
              <a:rPr lang="hr-HR" sz="2000" i="1" dirty="0"/>
              <a:t> Park, Planet </a:t>
            </a:r>
            <a:r>
              <a:rPr lang="hr-HR" sz="2000" i="1" dirty="0" err="1"/>
              <a:t>of</a:t>
            </a:r>
            <a:r>
              <a:rPr lang="hr-HR" sz="2000" i="1" dirty="0"/>
              <a:t> </a:t>
            </a: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Apes</a:t>
            </a:r>
            <a:r>
              <a:rPr lang="hr-HR" sz="2000" i="1" dirty="0"/>
              <a:t>, </a:t>
            </a:r>
            <a:r>
              <a:rPr lang="hr-HR" sz="2000" i="1" dirty="0" err="1"/>
              <a:t>Mamma</a:t>
            </a:r>
            <a:r>
              <a:rPr lang="hr-HR" sz="2000" i="1" dirty="0"/>
              <a:t> </a:t>
            </a:r>
            <a:r>
              <a:rPr lang="hr-HR" sz="2000" i="1" dirty="0" err="1"/>
              <a:t>Mia</a:t>
            </a:r>
            <a:r>
              <a:rPr lang="hr-HR" sz="2000" i="1" dirty="0"/>
              <a:t>!, Game </a:t>
            </a:r>
            <a:r>
              <a:rPr lang="hr-HR" sz="2000" i="1" dirty="0" err="1"/>
              <a:t>of</a:t>
            </a:r>
            <a:r>
              <a:rPr lang="hr-HR" sz="2000" i="1" dirty="0"/>
              <a:t> </a:t>
            </a:r>
            <a:r>
              <a:rPr lang="hr-HR" sz="2000" i="1" dirty="0" err="1"/>
              <a:t>Thrones</a:t>
            </a:r>
            <a:r>
              <a:rPr lang="hr-HR" sz="2000" i="1" dirty="0"/>
              <a:t>, </a:t>
            </a:r>
            <a:r>
              <a:rPr lang="hr-HR" sz="2000" i="1" dirty="0" err="1"/>
              <a:t>Pirates</a:t>
            </a:r>
            <a:r>
              <a:rPr lang="hr-HR" sz="2000" i="1" dirty="0"/>
              <a:t> </a:t>
            </a:r>
            <a:r>
              <a:rPr lang="hr-HR" sz="2000" i="1" dirty="0" err="1"/>
              <a:t>of</a:t>
            </a:r>
            <a:r>
              <a:rPr lang="hr-HR" sz="2000" i="1" dirty="0"/>
              <a:t> </a:t>
            </a: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Caribbean</a:t>
            </a:r>
            <a:r>
              <a:rPr lang="hr-HR" sz="2000" i="1" dirty="0"/>
              <a:t>. Opiši lokaciju snimanja prema uputama u zadatku. </a:t>
            </a:r>
          </a:p>
          <a:p>
            <a:pPr marL="0" indent="0">
              <a:buNone/>
            </a:pP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film </a:t>
            </a:r>
            <a:r>
              <a:rPr lang="hr-HR" sz="2000" b="1" dirty="0" err="1"/>
              <a:t>shot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b="1" dirty="0"/>
              <a:t>On </a:t>
            </a: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b="1" dirty="0" err="1"/>
              <a:t>island</a:t>
            </a:r>
            <a:r>
              <a:rPr lang="hr-HR" sz="2000" b="1" dirty="0"/>
              <a:t>,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beach</a:t>
            </a:r>
            <a:r>
              <a:rPr lang="hr-HR" sz="2000" b="1" dirty="0"/>
              <a:t>, </a:t>
            </a:r>
            <a:r>
              <a:rPr lang="hr-HR" sz="2000" b="1" dirty="0" err="1"/>
              <a:t>etc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Gdje se film snimao?</a:t>
            </a:r>
            <a:br>
              <a:rPr lang="hr-HR" sz="2000" i="1" dirty="0"/>
            </a:br>
            <a:r>
              <a:rPr lang="hr-HR" sz="2000" i="1" dirty="0"/>
              <a:t>Na otoku, plaži, …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Koristi navedene pridjeve kako bi opisao mjesta snimanja: </a:t>
            </a:r>
            <a:br>
              <a:rPr lang="hr-HR" sz="2000" i="1" dirty="0"/>
            </a:br>
            <a:r>
              <a:rPr lang="hr-HR" sz="2000" i="1" dirty="0" err="1"/>
              <a:t>breathtaking</a:t>
            </a:r>
            <a:r>
              <a:rPr lang="hr-HR" sz="2000" i="1" dirty="0"/>
              <a:t>, </a:t>
            </a:r>
            <a:r>
              <a:rPr lang="hr-HR" sz="2000" i="1" dirty="0" err="1"/>
              <a:t>captivating</a:t>
            </a:r>
            <a:r>
              <a:rPr lang="hr-HR" sz="2000" i="1" dirty="0"/>
              <a:t>, </a:t>
            </a:r>
            <a:r>
              <a:rPr lang="hr-HR" sz="2000" i="1" dirty="0" err="1"/>
              <a:t>dazzling</a:t>
            </a:r>
            <a:r>
              <a:rPr lang="hr-HR" sz="2000" i="1" dirty="0"/>
              <a:t>, </a:t>
            </a:r>
            <a:r>
              <a:rPr lang="hr-HR" sz="2000" i="1" dirty="0" err="1"/>
              <a:t>etc</a:t>
            </a:r>
            <a:r>
              <a:rPr lang="hr-HR" sz="2000" i="1" dirty="0"/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F8F24C9-27DB-4FB6-87B1-D305AAA967AE}"/>
              </a:ext>
            </a:extLst>
          </p:cNvPr>
          <p:cNvSpPr txBox="1">
            <a:spLocks/>
          </p:cNvSpPr>
          <p:nvPr/>
        </p:nvSpPr>
        <p:spPr>
          <a:xfrm>
            <a:off x="6260122" y="6002215"/>
            <a:ext cx="7316220" cy="1180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https://wordwall.net/resource/25284299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55175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https://www.e-sfera.hr/dodatni-digitalni-sadrzaji/7e62f9e5-3e58-4918-bd78-3ce806f5ba5d/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Where people and nature meet in Croatia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3" y="4966"/>
            <a:ext cx="4818983" cy="68530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72" y="1063827"/>
            <a:ext cx="8637347" cy="47303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16584" y="1957220"/>
            <a:ext cx="3059723" cy="49007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Describe</a:t>
            </a:r>
            <a:r>
              <a:rPr lang="hr-HR" sz="2000" b="1" dirty="0"/>
              <a:t> a </a:t>
            </a:r>
            <a:r>
              <a:rPr lang="hr-HR" sz="2000" b="1" dirty="0" err="1"/>
              <a:t>landmark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Opiši jednu znamenitost iz zemlje ili svijeta.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6699"/>
                </a:solidFill>
              </a:rPr>
              <a:t>1</a:t>
            </a:r>
            <a:r>
              <a:rPr lang="hr-HR" sz="2000" i="1" dirty="0"/>
              <a:t> Odaberi o kojoj ćeš znamenitosti pisati.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6699"/>
                </a:solidFill>
              </a:rPr>
              <a:t>2</a:t>
            </a:r>
            <a:r>
              <a:rPr lang="hr-HR" sz="2000" i="1" dirty="0"/>
              <a:t> Istraži ju i ispuni tablicu ispod. Napravi </a:t>
            </a:r>
            <a:r>
              <a:rPr lang="hr-HR" sz="2000" i="1"/>
              <a:t>bilješke s </a:t>
            </a:r>
            <a:r>
              <a:rPr lang="hr-HR" sz="2000" i="1" dirty="0"/>
              <a:t>osnovnim informacijama.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6699"/>
                </a:solidFill>
              </a:rPr>
              <a:t>3</a:t>
            </a:r>
            <a:r>
              <a:rPr lang="hr-HR" sz="2000" i="1" dirty="0"/>
              <a:t> Opiši tu znamenitost.</a:t>
            </a:r>
          </a:p>
        </p:txBody>
      </p:sp>
    </p:spTree>
    <p:extLst>
      <p:ext uri="{BB962C8B-B14F-4D97-AF65-F5344CB8AC3E}">
        <p14:creationId xmlns:p14="http://schemas.microsoft.com/office/powerpoint/2010/main" val="173096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843" y="753807"/>
            <a:ext cx="3788241" cy="536605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još jednu - treću temu, danas krećemo na UNIT 4, tj. četvrtu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56. i 57. stranici. I na početku ove teme imaš duplericu,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ALL OVER THE MAP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82" y="753807"/>
            <a:ext cx="3763691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524000"/>
            <a:ext cx="6620822" cy="4999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proširit ćeš svoje znanje o članovima u engleskom jeziku i potvrdnim rečenicama kojima se dodaje upitni segment (zar ne?).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uz okoliš, zemlje i nacionalnosti, ali i životinje. </a:t>
            </a:r>
          </a:p>
          <a:p>
            <a:pPr marL="0" lvl="0" indent="0" algn="ctr">
              <a:buNone/>
            </a:pPr>
            <a:r>
              <a:rPr lang="hr-HR" sz="2000" i="1" dirty="0"/>
              <a:t>Slušat ćeš i govoriti o identitetu ljudi. Čitat ćeš o životinjama i potom ih opisivati, a isto tako ćeš čitati i razgovarati o različitim jezicima. Pisat ćeš o znamenitostima.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stereotipima, matematici i svjetskim religijama.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309" y="767365"/>
            <a:ext cx="3733681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88" y="-1"/>
            <a:ext cx="4810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5776901" y="1064451"/>
            <a:ext cx="7094284" cy="6482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900" b="1" dirty="0"/>
              <a:t>natural environment</a:t>
            </a:r>
            <a:endParaRPr lang="hr-HR" sz="1900" b="1" dirty="0"/>
          </a:p>
          <a:p>
            <a:pPr marL="0" indent="0">
              <a:buNone/>
            </a:pPr>
            <a:r>
              <a:rPr lang="fr-FR" sz="1900" b="1" dirty="0"/>
              <a:t>man-made</a:t>
            </a:r>
            <a:r>
              <a:rPr lang="hr-HR" sz="1900" b="1" dirty="0"/>
              <a:t> </a:t>
            </a:r>
            <a:r>
              <a:rPr lang="fr-FR" sz="1900" b="1" dirty="0"/>
              <a:t>environment</a:t>
            </a:r>
            <a:endParaRPr lang="hr-HR" sz="1900" i="1" dirty="0"/>
          </a:p>
          <a:p>
            <a:pPr marL="0" indent="0">
              <a:buNone/>
            </a:pPr>
            <a:r>
              <a:rPr lang="en-US" sz="1900" b="1" dirty="0"/>
              <a:t>a dam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dune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border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captivating</a:t>
            </a:r>
          </a:p>
          <a:p>
            <a:pPr marL="0" indent="0">
              <a:buNone/>
            </a:pPr>
            <a:r>
              <a:rPr lang="hr-HR" sz="1900" b="1" dirty="0"/>
              <a:t>m</a:t>
            </a:r>
            <a:r>
              <a:rPr lang="en-US" sz="1900" b="1" dirty="0" err="1"/>
              <a:t>ajestic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v</a:t>
            </a:r>
            <a:r>
              <a:rPr lang="en-US" sz="1900" b="1" dirty="0" err="1"/>
              <a:t>ast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pier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banknote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harness</a:t>
            </a:r>
          </a:p>
          <a:p>
            <a:pPr marL="0" indent="0">
              <a:buNone/>
            </a:pPr>
            <a:r>
              <a:rPr lang="en-US" sz="1900" b="1" dirty="0"/>
              <a:t>to trespass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d</a:t>
            </a:r>
            <a:r>
              <a:rPr lang="en-US" sz="1900" b="1" dirty="0" err="1"/>
              <a:t>azzling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dyllic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sight</a:t>
            </a:r>
            <a:endParaRPr lang="hr-HR" sz="19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14279" y="2743405"/>
            <a:ext cx="4839054" cy="1371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there anything that takes your breath away in your environment?</a:t>
            </a:r>
            <a:r>
              <a:rPr lang="hr-HR" sz="2000" b="1" dirty="0"/>
              <a:t> </a:t>
            </a:r>
            <a:r>
              <a:rPr lang="hr-HR" sz="2000" i="1" dirty="0"/>
              <a:t>Postoji li u tvom okolišu nešto što ti oduzima dah?</a:t>
            </a:r>
          </a:p>
          <a:p>
            <a:pPr marL="0" indent="0">
              <a:buNone/>
            </a:pPr>
            <a:r>
              <a:rPr lang="hr-HR" sz="2000" b="1" dirty="0"/>
              <a:t>BREATHTAKING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9019996" y="1064041"/>
            <a:ext cx="7094284" cy="680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prirodni okoliš</a:t>
            </a:r>
          </a:p>
          <a:p>
            <a:pPr marL="0" indent="0">
              <a:buNone/>
            </a:pPr>
            <a:r>
              <a:rPr lang="hr-HR" sz="1900" i="1" dirty="0"/>
              <a:t>umjetni okoliš/okruženje</a:t>
            </a:r>
          </a:p>
          <a:p>
            <a:pPr marL="0" indent="0">
              <a:buNone/>
            </a:pPr>
            <a:r>
              <a:rPr lang="hr-HR" sz="1900" i="1" dirty="0"/>
              <a:t>brana</a:t>
            </a:r>
          </a:p>
          <a:p>
            <a:pPr marL="0" indent="0">
              <a:buNone/>
            </a:pPr>
            <a:r>
              <a:rPr lang="hr-HR" sz="1900" i="1" dirty="0"/>
              <a:t>dina</a:t>
            </a:r>
          </a:p>
          <a:p>
            <a:pPr marL="0" indent="0">
              <a:buNone/>
            </a:pPr>
            <a:r>
              <a:rPr lang="hr-HR" sz="1900" i="1" dirty="0"/>
              <a:t>granica</a:t>
            </a:r>
          </a:p>
          <a:p>
            <a:pPr marL="0" indent="0">
              <a:buNone/>
            </a:pPr>
            <a:r>
              <a:rPr lang="hr-HR" sz="1900" i="1" dirty="0" err="1"/>
              <a:t>zadivljujuć</a:t>
            </a:r>
            <a:endParaRPr lang="hr-HR" sz="1900" i="1" dirty="0"/>
          </a:p>
          <a:p>
            <a:pPr marL="0" indent="0">
              <a:buNone/>
            </a:pPr>
            <a:r>
              <a:rPr lang="hr-HR" sz="1900" i="1" dirty="0"/>
              <a:t>veličanstven</a:t>
            </a:r>
          </a:p>
          <a:p>
            <a:pPr marL="0" indent="0">
              <a:buNone/>
            </a:pPr>
            <a:r>
              <a:rPr lang="hr-HR" sz="1900" i="1" dirty="0"/>
              <a:t>ogroman</a:t>
            </a:r>
          </a:p>
          <a:p>
            <a:pPr marL="0" indent="0">
              <a:buNone/>
            </a:pPr>
            <a:r>
              <a:rPr lang="hr-HR" sz="1900" i="1" dirty="0"/>
              <a:t>pristanište</a:t>
            </a:r>
          </a:p>
          <a:p>
            <a:pPr marL="0" indent="0">
              <a:buNone/>
            </a:pPr>
            <a:r>
              <a:rPr lang="hr-HR" sz="1900" i="1" dirty="0"/>
              <a:t>novčanica</a:t>
            </a:r>
          </a:p>
          <a:p>
            <a:pPr marL="0" indent="0">
              <a:buNone/>
            </a:pPr>
            <a:r>
              <a:rPr lang="hr-HR" sz="1900" i="1" dirty="0"/>
              <a:t>upregnuti</a:t>
            </a:r>
          </a:p>
          <a:p>
            <a:pPr marL="0" indent="0">
              <a:buNone/>
            </a:pPr>
            <a:r>
              <a:rPr lang="hr-HR" sz="1900" i="1" dirty="0"/>
              <a:t>neovlašteno ući</a:t>
            </a:r>
          </a:p>
          <a:p>
            <a:pPr marL="0" indent="0">
              <a:buNone/>
            </a:pPr>
            <a:r>
              <a:rPr lang="hr-HR" sz="1900" i="1" dirty="0"/>
              <a:t>blistav</a:t>
            </a:r>
          </a:p>
          <a:p>
            <a:pPr marL="0" indent="0">
              <a:buNone/>
            </a:pPr>
            <a:r>
              <a:rPr lang="hr-HR" sz="1900" i="1" dirty="0"/>
              <a:t>idiličan</a:t>
            </a:r>
          </a:p>
          <a:p>
            <a:pPr marL="0" indent="0">
              <a:buNone/>
            </a:pPr>
            <a:r>
              <a:rPr lang="hr-HR" sz="1900" i="1" dirty="0"/>
              <a:t>prizor</a:t>
            </a:r>
          </a:p>
          <a:p>
            <a:pPr marL="0" indent="0">
              <a:buNone/>
            </a:pP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5776901" y="102490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8" grpId="0" build="p"/>
      <p:bldP spid="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" y="17410"/>
            <a:ext cx="4807414" cy="684059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0" y="1613656"/>
            <a:ext cx="11899239" cy="36480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362" y="339969"/>
            <a:ext cx="7371638" cy="6143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Sort the words in the table below. Add more examples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Razvrstaj ponuđene riječi u tri kategorije: prirodni okoliš, umjetno stvoreni okoliš, i okoliš koji je i prirodni, ali može biti i umjetno stvoren.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F5D493A-1D5A-47CD-91DA-CD5D179EF30C}"/>
              </a:ext>
            </a:extLst>
          </p:cNvPr>
          <p:cNvSpPr txBox="1">
            <a:spLocks/>
          </p:cNvSpPr>
          <p:nvPr/>
        </p:nvSpPr>
        <p:spPr>
          <a:xfrm>
            <a:off x="4232031" y="3652515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bridges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8069BE6-4B81-438D-900B-C21BB1B68360}"/>
              </a:ext>
            </a:extLst>
          </p:cNvPr>
          <p:cNvSpPr txBox="1">
            <a:spLocks/>
          </p:cNvSpPr>
          <p:nvPr/>
        </p:nvSpPr>
        <p:spPr>
          <a:xfrm>
            <a:off x="407458" y="3652515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continents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10E96AA-A32F-4080-81DD-A8C57A503A0E}"/>
              </a:ext>
            </a:extLst>
          </p:cNvPr>
          <p:cNvSpPr txBox="1">
            <a:spLocks/>
          </p:cNvSpPr>
          <p:nvPr/>
        </p:nvSpPr>
        <p:spPr>
          <a:xfrm>
            <a:off x="7983414" y="3652515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beaches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borders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5CFC788-4D82-433F-B955-5C1182EAC5BB}"/>
              </a:ext>
            </a:extLst>
          </p:cNvPr>
          <p:cNvSpPr txBox="1">
            <a:spLocks/>
          </p:cNvSpPr>
          <p:nvPr/>
        </p:nvSpPr>
        <p:spPr>
          <a:xfrm>
            <a:off x="4232031" y="3942945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tunnels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85B1F0F-3EF9-495F-9ADA-5F365127805F}"/>
              </a:ext>
            </a:extLst>
          </p:cNvPr>
          <p:cNvSpPr txBox="1">
            <a:spLocks/>
          </p:cNvSpPr>
          <p:nvPr/>
        </p:nvSpPr>
        <p:spPr>
          <a:xfrm>
            <a:off x="480647" y="3942945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mountains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642C0A8-F601-4A89-93C6-E21818B5D63B}"/>
              </a:ext>
            </a:extLst>
          </p:cNvPr>
          <p:cNvSpPr txBox="1">
            <a:spLocks/>
          </p:cNvSpPr>
          <p:nvPr/>
        </p:nvSpPr>
        <p:spPr>
          <a:xfrm>
            <a:off x="7983413" y="4296246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islands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F416F05-1F18-47A3-955A-F35776533FD9}"/>
              </a:ext>
            </a:extLst>
          </p:cNvPr>
          <p:cNvSpPr txBox="1">
            <a:spLocks/>
          </p:cNvSpPr>
          <p:nvPr/>
        </p:nvSpPr>
        <p:spPr>
          <a:xfrm>
            <a:off x="407457" y="4231202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oceans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seas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rivers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5AD6C4F-2311-4B1F-BBCE-A475AD020040}"/>
              </a:ext>
            </a:extLst>
          </p:cNvPr>
          <p:cNvSpPr txBox="1">
            <a:spLocks/>
          </p:cNvSpPr>
          <p:nvPr/>
        </p:nvSpPr>
        <p:spPr>
          <a:xfrm>
            <a:off x="4208588" y="4231202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dams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roads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BFB9998-0B26-4032-8C5A-7C0026E9F338}"/>
              </a:ext>
            </a:extLst>
          </p:cNvPr>
          <p:cNvSpPr txBox="1">
            <a:spLocks/>
          </p:cNvSpPr>
          <p:nvPr/>
        </p:nvSpPr>
        <p:spPr>
          <a:xfrm>
            <a:off x="7959971" y="4586676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lakes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E7E5947-9070-4DB2-899B-49D1DBE92549}"/>
              </a:ext>
            </a:extLst>
          </p:cNvPr>
          <p:cNvSpPr txBox="1">
            <a:spLocks/>
          </p:cNvSpPr>
          <p:nvPr/>
        </p:nvSpPr>
        <p:spPr>
          <a:xfrm>
            <a:off x="1376947" y="4776978"/>
            <a:ext cx="375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dunes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BD84E1C-7B49-4075-8869-2230B5618DD2}"/>
              </a:ext>
            </a:extLst>
          </p:cNvPr>
          <p:cNvSpPr txBox="1">
            <a:spLocks/>
          </p:cNvSpPr>
          <p:nvPr/>
        </p:nvSpPr>
        <p:spPr>
          <a:xfrm>
            <a:off x="4820361" y="5955323"/>
            <a:ext cx="7225258" cy="348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online as </a:t>
            </a:r>
            <a:r>
              <a:rPr lang="hr-HR" sz="2000" b="1" dirty="0" err="1"/>
              <a:t>well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Ovaj zadatak možeš riješiti i online: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https://wordwall.net/resource/25278645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76281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/>
      <p:bldP spid="11" grpId="0"/>
      <p:bldP spid="12" grpId="0" build="p"/>
      <p:bldP spid="13" grpId="0"/>
      <p:bldP spid="15" grpId="0"/>
      <p:bldP spid="16" grpId="0"/>
      <p:bldP spid="17" grpId="0" build="p"/>
      <p:bldP spid="18" grpId="0" build="p"/>
      <p:bldP spid="19" grpId="0"/>
      <p:bldP spid="20" grpId="0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" y="0"/>
            <a:ext cx="4835294" cy="687604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31004" y="237421"/>
            <a:ext cx="4225772" cy="7064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photos with the descriptions.</a:t>
            </a:r>
            <a:br>
              <a:rPr lang="hr-HR" sz="2000" b="1" dirty="0"/>
            </a:br>
            <a:r>
              <a:rPr lang="hr-HR" sz="2000" i="1" dirty="0"/>
              <a:t>Pročitaj kratke tekstove o tri čudesne građevine i upari ih s fotografijama.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30" y="237421"/>
            <a:ext cx="7500208" cy="6383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6AB4400-04C2-4FC0-AC2D-CC6AD74831FE}"/>
              </a:ext>
            </a:extLst>
          </p:cNvPr>
          <p:cNvSpPr txBox="1">
            <a:spLocks/>
          </p:cNvSpPr>
          <p:nvPr/>
        </p:nvSpPr>
        <p:spPr>
          <a:xfrm>
            <a:off x="2962627" y="3192226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B585F2-ACB2-4EDC-912D-C55E8152B647}"/>
              </a:ext>
            </a:extLst>
          </p:cNvPr>
          <p:cNvSpPr txBox="1">
            <a:spLocks/>
          </p:cNvSpPr>
          <p:nvPr/>
        </p:nvSpPr>
        <p:spPr>
          <a:xfrm>
            <a:off x="2306134" y="4540380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A3F3D50-E17C-4E7C-A352-7C8FE3E159F2}"/>
              </a:ext>
            </a:extLst>
          </p:cNvPr>
          <p:cNvSpPr txBox="1">
            <a:spLocks/>
          </p:cNvSpPr>
          <p:nvPr/>
        </p:nvSpPr>
        <p:spPr>
          <a:xfrm>
            <a:off x="2974349" y="278912"/>
            <a:ext cx="2113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5AF4EF9-AFAC-4B3D-9077-C60AE8D99755}"/>
              </a:ext>
            </a:extLst>
          </p:cNvPr>
          <p:cNvSpPr txBox="1">
            <a:spLocks/>
          </p:cNvSpPr>
          <p:nvPr/>
        </p:nvSpPr>
        <p:spPr>
          <a:xfrm>
            <a:off x="7931004" y="3341077"/>
            <a:ext cx="4225772" cy="5602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the sights in the photos natural</a:t>
            </a:r>
            <a:r>
              <a:rPr lang="hr-HR" sz="2000" b="1" dirty="0"/>
              <a:t> </a:t>
            </a:r>
            <a:r>
              <a:rPr lang="en-US" sz="2000" b="1" dirty="0"/>
              <a:t>or man-made? </a:t>
            </a:r>
            <a:br>
              <a:rPr lang="hr-HR" sz="2000" b="1" dirty="0"/>
            </a:br>
            <a:r>
              <a:rPr lang="hr-HR" sz="2000" i="1" dirty="0"/>
              <a:t>Jesu li ove znamenitosti na fotografijama prirodne ili ih je čovjek izgradio?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you familiar with these sights?</a:t>
            </a:r>
            <a:br>
              <a:rPr lang="hr-HR" sz="2000" b="1" dirty="0"/>
            </a:br>
            <a:r>
              <a:rPr lang="hr-HR" sz="2000" i="1" dirty="0"/>
              <a:t>Jesi li i prije bio upoznat s postojanjem ovih znamenitosti?</a:t>
            </a:r>
          </a:p>
          <a:p>
            <a:pPr marL="0" indent="0">
              <a:buNone/>
            </a:pPr>
            <a:r>
              <a:rPr lang="en-US" sz="2000" b="1" dirty="0"/>
              <a:t>Have you seen them before? Which one?/Where?</a:t>
            </a:r>
            <a:br>
              <a:rPr lang="hr-HR" sz="2000" b="1" dirty="0"/>
            </a:br>
            <a:r>
              <a:rPr lang="hr-HR" sz="2000" i="1" dirty="0"/>
              <a:t>Jesi li ih i prije vidio? Koje? I gdje?</a:t>
            </a:r>
          </a:p>
        </p:txBody>
      </p:sp>
    </p:spTree>
    <p:extLst>
      <p:ext uri="{BB962C8B-B14F-4D97-AF65-F5344CB8AC3E}">
        <p14:creationId xmlns:p14="http://schemas.microsoft.com/office/powerpoint/2010/main" val="375938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27" y="-12799"/>
            <a:ext cx="4841422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421239" y="285664"/>
            <a:ext cx="2719699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more about these sights. Fill in the missing</a:t>
            </a:r>
            <a:r>
              <a:rPr lang="hr-HR" sz="2000" b="1" dirty="0"/>
              <a:t> </a:t>
            </a:r>
            <a:r>
              <a:rPr lang="en-US" sz="2000" b="1" dirty="0"/>
              <a:t>words. What do the sights have in common?</a:t>
            </a:r>
            <a:br>
              <a:rPr lang="hr-HR" sz="2000" b="1" dirty="0"/>
            </a:br>
            <a:r>
              <a:rPr lang="hr-HR" sz="2000" i="1" dirty="0"/>
              <a:t>Pročitaj tekstove s dodatnim informacijama o građevinama iz zadatka 2. Dopuni tekstove ponuđenim riječima. Što te građevine imaju zajedničko?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27" y="474375"/>
            <a:ext cx="9086058" cy="56685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415A54F-D589-40D2-89CC-F09D60C1C343}"/>
              </a:ext>
            </a:extLst>
          </p:cNvPr>
          <p:cNvSpPr txBox="1">
            <a:spLocks/>
          </p:cNvSpPr>
          <p:nvPr/>
        </p:nvSpPr>
        <p:spPr>
          <a:xfrm>
            <a:off x="1008186" y="143590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passes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CC51EA6-969F-4287-8C0C-D3A45AF9F5BE}"/>
              </a:ext>
            </a:extLst>
          </p:cNvPr>
          <p:cNvSpPr txBox="1">
            <a:spLocks/>
          </p:cNvSpPr>
          <p:nvPr/>
        </p:nvSpPr>
        <p:spPr>
          <a:xfrm>
            <a:off x="1617777" y="308628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magical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C4BF41A1-4673-42EE-9677-8FB0D1BB7A5F}"/>
              </a:ext>
            </a:extLst>
          </p:cNvPr>
          <p:cNvSpPr txBox="1">
            <a:spLocks/>
          </p:cNvSpPr>
          <p:nvPr/>
        </p:nvSpPr>
        <p:spPr>
          <a:xfrm>
            <a:off x="1594339" y="425843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remind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58EF9CE-B429-45F7-90D4-585F6A4C2921}"/>
              </a:ext>
            </a:extLst>
          </p:cNvPr>
          <p:cNvSpPr txBox="1">
            <a:spLocks/>
          </p:cNvSpPr>
          <p:nvPr/>
        </p:nvSpPr>
        <p:spPr>
          <a:xfrm>
            <a:off x="3798279" y="237374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fictional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16F7479-00B2-48AD-9FD5-EF92F5C5F512}"/>
              </a:ext>
            </a:extLst>
          </p:cNvPr>
          <p:cNvSpPr txBox="1">
            <a:spLocks/>
          </p:cNvSpPr>
          <p:nvPr/>
        </p:nvSpPr>
        <p:spPr>
          <a:xfrm>
            <a:off x="6591329" y="308628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statue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4AC9121-14BC-47C8-AF02-2805AB7BD207}"/>
              </a:ext>
            </a:extLst>
          </p:cNvPr>
          <p:cNvSpPr txBox="1">
            <a:spLocks/>
          </p:cNvSpPr>
          <p:nvPr/>
        </p:nvSpPr>
        <p:spPr>
          <a:xfrm>
            <a:off x="7009321" y="402761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scene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5914700-BB8E-4FB8-A65A-E1CDFC2B205D}"/>
              </a:ext>
            </a:extLst>
          </p:cNvPr>
          <p:cNvSpPr txBox="1">
            <a:spLocks/>
          </p:cNvSpPr>
          <p:nvPr/>
        </p:nvSpPr>
        <p:spPr>
          <a:xfrm>
            <a:off x="3750511" y="497627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jumps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F08E771-2EE6-4364-A99F-0D83DC3BEA21}"/>
              </a:ext>
            </a:extLst>
          </p:cNvPr>
          <p:cNvSpPr txBox="1">
            <a:spLocks/>
          </p:cNvSpPr>
          <p:nvPr/>
        </p:nvSpPr>
        <p:spPr>
          <a:xfrm>
            <a:off x="7543805" y="522087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land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0F4696A-9A8F-4B0C-9A12-252F98A2E2BA}"/>
              </a:ext>
            </a:extLst>
          </p:cNvPr>
          <p:cNvSpPr txBox="1">
            <a:spLocks/>
          </p:cNvSpPr>
          <p:nvPr/>
        </p:nvSpPr>
        <p:spPr>
          <a:xfrm>
            <a:off x="9405393" y="3918441"/>
            <a:ext cx="2719699" cy="3119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All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sights</a:t>
            </a:r>
            <a:r>
              <a:rPr lang="hr-HR" sz="2000" b="1" dirty="0"/>
              <a:t> </a:t>
            </a:r>
            <a:r>
              <a:rPr lang="hr-HR" sz="2000" b="1" dirty="0" err="1"/>
              <a:t>appeared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famous</a:t>
            </a:r>
            <a:r>
              <a:rPr lang="hr-HR" sz="2000" b="1" dirty="0"/>
              <a:t> </a:t>
            </a:r>
            <a:r>
              <a:rPr lang="hr-HR" sz="2000" b="1" dirty="0" err="1"/>
              <a:t>movies</a:t>
            </a:r>
            <a:r>
              <a:rPr lang="hr-HR" sz="2000" b="1" dirty="0"/>
              <a:t>: </a:t>
            </a:r>
            <a:r>
              <a:rPr lang="en-US" sz="2000" b="1" dirty="0"/>
              <a:t>Harry</a:t>
            </a:r>
            <a:r>
              <a:rPr lang="hr-HR" sz="2000" b="1" dirty="0"/>
              <a:t> </a:t>
            </a:r>
            <a:r>
              <a:rPr lang="en-US" sz="2000" b="1" dirty="0"/>
              <a:t>Potter, Rocky, James Bond: Golden Eye.</a:t>
            </a:r>
            <a:r>
              <a:rPr lang="hr-HR" sz="2000" b="1" dirty="0"/>
              <a:t> </a:t>
            </a:r>
            <a:r>
              <a:rPr lang="hr-HR" sz="2000" i="1" dirty="0"/>
              <a:t>Ove znamenitosti su postale još poznatije pojavljivanjem u poznatim filmovima.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7497090C-607C-48BF-B380-4BE7F2BC7716}"/>
              </a:ext>
            </a:extLst>
          </p:cNvPr>
          <p:cNvSpPr/>
          <p:nvPr/>
        </p:nvSpPr>
        <p:spPr>
          <a:xfrm>
            <a:off x="4842941" y="6392017"/>
            <a:ext cx="3638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dirty="0">
                <a:hlinkClick r:id="rId4"/>
              </a:rPr>
              <a:t>https://youtu.be/N7cGK0P8rMM</a:t>
            </a:r>
            <a:endParaRPr lang="hr-HR" sz="2000" dirty="0"/>
          </a:p>
          <a:p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1406669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" y="5126"/>
            <a:ext cx="4841422" cy="686579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94031" y="788894"/>
            <a:ext cx="7162745" cy="651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</a:t>
            </a:r>
            <a:r>
              <a:rPr lang="hr-HR" sz="2000" b="1" dirty="0"/>
              <a:t> </a:t>
            </a:r>
            <a:r>
              <a:rPr lang="en-US" sz="2000" b="1" dirty="0"/>
              <a:t>Correct all the mistakes</a:t>
            </a:r>
            <a:r>
              <a:rPr lang="hr-HR" sz="2000" b="1" dirty="0"/>
              <a:t> </a:t>
            </a:r>
            <a:r>
              <a:rPr lang="en-US" sz="2000" b="1" dirty="0"/>
              <a:t>in each sentence.</a:t>
            </a:r>
            <a:br>
              <a:rPr lang="hr-HR" sz="2000" b="1" dirty="0"/>
            </a:br>
            <a:r>
              <a:rPr lang="hr-HR" sz="2000" i="1" dirty="0"/>
              <a:t>Poslušaj razgovor između </a:t>
            </a:r>
            <a:r>
              <a:rPr lang="hr-HR" sz="2000" i="1" dirty="0" err="1"/>
              <a:t>Charlotte</a:t>
            </a:r>
            <a:r>
              <a:rPr lang="hr-HR" sz="2000" i="1" dirty="0"/>
              <a:t> i njezina oca. Razmisli zašto je njezin otac smiješan / koristan / praktičan / iskren?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>
                <a:solidFill>
                  <a:srgbClr val="FF6699"/>
                </a:solidFill>
              </a:rPr>
              <a:t>1 </a:t>
            </a:r>
            <a:r>
              <a:rPr lang="en-US" sz="2000" b="1" dirty="0"/>
              <a:t>The actor Pierce </a:t>
            </a:r>
            <a:r>
              <a:rPr lang="en-US" sz="2000" b="1" dirty="0" err="1"/>
              <a:t>Brosnan</a:t>
            </a:r>
            <a:r>
              <a:rPr lang="hr-HR" sz="2000" b="1" dirty="0"/>
              <a:t> </a:t>
            </a:r>
            <a:r>
              <a:rPr lang="en-US" sz="2000" b="1" dirty="0"/>
              <a:t>is famous for doing the</a:t>
            </a:r>
            <a:r>
              <a:rPr lang="hr-HR" sz="2000" b="1" dirty="0"/>
              <a:t> </a:t>
            </a:r>
            <a:r>
              <a:rPr lang="en-US" sz="2000" b="1" dirty="0"/>
              <a:t>dangerous bungee jump in</a:t>
            </a:r>
            <a:r>
              <a:rPr lang="hr-HR" sz="2000" b="1" dirty="0"/>
              <a:t> </a:t>
            </a:r>
            <a:r>
              <a:rPr lang="en-US" sz="2000" b="1" dirty="0"/>
              <a:t>the </a:t>
            </a:r>
            <a:r>
              <a:rPr lang="hr-HR" sz="2000" b="1" dirty="0" err="1">
                <a:solidFill>
                  <a:srgbClr val="FF0000"/>
                </a:solidFill>
              </a:rPr>
              <a:t>first</a:t>
            </a:r>
            <a:r>
              <a:rPr lang="en-US" sz="2000" b="1" dirty="0"/>
              <a:t> scene of the famous</a:t>
            </a:r>
            <a:r>
              <a:rPr lang="hr-HR" sz="2000" b="1" dirty="0"/>
              <a:t> </a:t>
            </a:r>
            <a:r>
              <a:rPr lang="hr-HR" sz="2000" b="1" dirty="0">
                <a:solidFill>
                  <a:srgbClr val="FF0000"/>
                </a:solidFill>
              </a:rPr>
              <a:t>James Bond </a:t>
            </a:r>
            <a:r>
              <a:rPr lang="en-US" sz="2000" b="1" dirty="0"/>
              <a:t>film Golden</a:t>
            </a:r>
            <a:r>
              <a:rPr lang="hr-HR" sz="2000" b="1" dirty="0"/>
              <a:t> </a:t>
            </a:r>
            <a:r>
              <a:rPr lang="en-US" sz="2000" b="1" dirty="0"/>
              <a:t>Eye.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6699"/>
                </a:solidFill>
              </a:rPr>
              <a:t>2</a:t>
            </a:r>
            <a:r>
              <a:rPr lang="en-US" sz="2000" b="1" dirty="0"/>
              <a:t> There are </a:t>
            </a:r>
            <a:r>
              <a:rPr lang="en-US" sz="2000" b="1" dirty="0">
                <a:solidFill>
                  <a:srgbClr val="FF0000"/>
                </a:solidFill>
              </a:rPr>
              <a:t>seventy</a:t>
            </a:r>
            <a:r>
              <a:rPr lang="hr-HR" sz="2000" b="1" dirty="0">
                <a:solidFill>
                  <a:srgbClr val="FF0000"/>
                </a:solidFill>
              </a:rPr>
              <a:t>-</a:t>
            </a:r>
            <a:r>
              <a:rPr lang="hr-HR" sz="2000" b="1" dirty="0" err="1">
                <a:solidFill>
                  <a:srgbClr val="FF0000"/>
                </a:solidFill>
              </a:rPr>
              <a:t>two</a:t>
            </a:r>
            <a:r>
              <a:rPr lang="en-US" sz="2000" b="1" dirty="0"/>
              <a:t> steps</a:t>
            </a:r>
            <a:r>
              <a:rPr lang="hr-HR" sz="2000" b="1" dirty="0"/>
              <a:t> </a:t>
            </a:r>
            <a:r>
              <a:rPr lang="en-US" sz="2000" b="1" dirty="0"/>
              <a:t>leading to the </a:t>
            </a:r>
            <a:r>
              <a:rPr lang="hr-HR" sz="2000" b="1" dirty="0">
                <a:solidFill>
                  <a:srgbClr val="FF0000"/>
                </a:solidFill>
              </a:rPr>
              <a:t>Philadelphia</a:t>
            </a:r>
            <a:r>
              <a:rPr lang="hr-HR" sz="2000" b="1" dirty="0"/>
              <a:t> </a:t>
            </a:r>
            <a:r>
              <a:rPr lang="en-US" sz="2000" b="1" dirty="0"/>
              <a:t>Museum of Art, which are</a:t>
            </a:r>
            <a:r>
              <a:rPr lang="hr-HR" sz="2000" b="1" dirty="0"/>
              <a:t> </a:t>
            </a:r>
            <a:r>
              <a:rPr lang="en-US" sz="2000" b="1" dirty="0"/>
              <a:t>called the ‘</a:t>
            </a:r>
            <a:r>
              <a:rPr lang="hr-HR" sz="2000" b="1" dirty="0">
                <a:solidFill>
                  <a:srgbClr val="FF0000"/>
                </a:solidFill>
              </a:rPr>
              <a:t>Rocky</a:t>
            </a:r>
            <a:r>
              <a:rPr lang="en-US" sz="2000" b="1" dirty="0"/>
              <a:t> Steps’ after</a:t>
            </a:r>
            <a:r>
              <a:rPr lang="hr-HR" sz="2000" b="1" dirty="0"/>
              <a:t> </a:t>
            </a:r>
            <a:r>
              <a:rPr lang="en-US" sz="2000" b="1" dirty="0"/>
              <a:t>Rocky Balboa, a famous boxer.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6699"/>
                </a:solidFill>
              </a:rPr>
              <a:t>3</a:t>
            </a:r>
            <a:r>
              <a:rPr lang="en-US" sz="2000" b="1" dirty="0"/>
              <a:t> People gather around</a:t>
            </a:r>
            <a:r>
              <a:rPr lang="hr-HR" sz="2000" b="1" dirty="0"/>
              <a:t> </a:t>
            </a:r>
            <a:r>
              <a:rPr lang="en-US" sz="2000" b="1" dirty="0"/>
              <a:t>the </a:t>
            </a:r>
            <a:r>
              <a:rPr lang="hr-HR" sz="2000" b="1" dirty="0" err="1">
                <a:solidFill>
                  <a:srgbClr val="FF0000"/>
                </a:solidFill>
              </a:rPr>
              <a:t>tall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bronze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statue of</a:t>
            </a:r>
            <a:r>
              <a:rPr lang="hr-HR" sz="2000" b="1" dirty="0"/>
              <a:t> </a:t>
            </a:r>
            <a:r>
              <a:rPr lang="hr-HR" sz="2000" b="1" dirty="0">
                <a:solidFill>
                  <a:srgbClr val="FF0000"/>
                </a:solidFill>
              </a:rPr>
              <a:t>Rocky </a:t>
            </a:r>
            <a:r>
              <a:rPr lang="hr-HR" sz="2000" b="1" dirty="0" err="1">
                <a:solidFill>
                  <a:srgbClr val="FF0000"/>
                </a:solidFill>
              </a:rPr>
              <a:t>Balboa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to </a:t>
            </a:r>
            <a:r>
              <a:rPr lang="hr-HR" sz="2000" b="1" dirty="0">
                <a:solidFill>
                  <a:srgbClr val="FF0000"/>
                </a:solidFill>
              </a:rPr>
              <a:t>take </a:t>
            </a:r>
            <a:r>
              <a:rPr lang="hr-HR" sz="2000" b="1" dirty="0" err="1">
                <a:solidFill>
                  <a:srgbClr val="FF0000"/>
                </a:solidFill>
              </a:rPr>
              <a:t>photos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and</a:t>
            </a:r>
            <a:r>
              <a:rPr lang="hr-HR" sz="2000" b="1" dirty="0">
                <a:solidFill>
                  <a:srgbClr val="FF0000"/>
                </a:solidFill>
              </a:rPr>
              <a:t> make </a:t>
            </a:r>
            <a:r>
              <a:rPr lang="hr-HR" sz="2000" b="1" dirty="0" err="1">
                <a:solidFill>
                  <a:srgbClr val="FF0000"/>
                </a:solidFill>
              </a:rPr>
              <a:t>videos</a:t>
            </a:r>
            <a:r>
              <a:rPr lang="en-US" sz="2000" b="1" dirty="0"/>
              <a:t>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6699"/>
                </a:solidFill>
              </a:rPr>
              <a:t>4</a:t>
            </a:r>
            <a:r>
              <a:rPr lang="en-US" sz="2000" b="1" dirty="0"/>
              <a:t> The </a:t>
            </a:r>
            <a:r>
              <a:rPr lang="en-US" sz="2000" b="1" dirty="0">
                <a:solidFill>
                  <a:srgbClr val="FF0000"/>
                </a:solidFill>
              </a:rPr>
              <a:t>Glenfinnan</a:t>
            </a:r>
            <a:r>
              <a:rPr lang="en-US" sz="2000" b="1" dirty="0"/>
              <a:t> Viaduct is very</a:t>
            </a:r>
            <a:r>
              <a:rPr lang="hr-HR" sz="2000" b="1" dirty="0"/>
              <a:t> </a:t>
            </a:r>
            <a:r>
              <a:rPr lang="en-US" sz="2000" b="1" dirty="0"/>
              <a:t>popular among the Harry</a:t>
            </a:r>
            <a:r>
              <a:rPr lang="hr-HR" sz="2000" b="1" dirty="0"/>
              <a:t> </a:t>
            </a:r>
            <a:r>
              <a:rPr lang="en-US" sz="2000" b="1" dirty="0"/>
              <a:t>Potter fans, who </a:t>
            </a:r>
            <a:r>
              <a:rPr lang="en-US" sz="2000" b="1" dirty="0">
                <a:solidFill>
                  <a:srgbClr val="FF0000"/>
                </a:solidFill>
              </a:rPr>
              <a:t>have </a:t>
            </a:r>
            <a:r>
              <a:rPr lang="hr-HR" sz="2000" b="1" dirty="0" err="1">
                <a:solidFill>
                  <a:srgbClr val="FF0000"/>
                </a:solidFill>
              </a:rPr>
              <a:t>been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caught running,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walking, </a:t>
            </a:r>
            <a:r>
              <a:rPr lang="hr-HR" sz="2000" b="1" dirty="0" err="1">
                <a:solidFill>
                  <a:srgbClr val="FF0000"/>
                </a:solidFill>
              </a:rPr>
              <a:t>and</a:t>
            </a:r>
            <a:r>
              <a:rPr lang="en-US" sz="2000" b="1" dirty="0">
                <a:solidFill>
                  <a:srgbClr val="FF0000"/>
                </a:solidFill>
              </a:rPr>
              <a:t> taking photos on the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railway tracks</a:t>
            </a:r>
            <a:r>
              <a:rPr lang="en-US" sz="2000" b="1" dirty="0"/>
              <a:t>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6699"/>
                </a:solidFill>
              </a:rPr>
              <a:t>5</a:t>
            </a:r>
            <a:r>
              <a:rPr lang="en-US" sz="2000" b="1" dirty="0"/>
              <a:t> Sergeant Lawrence, who</a:t>
            </a:r>
            <a:r>
              <a:rPr lang="hr-HR" sz="2000" b="1" dirty="0"/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loves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Harry Potter,</a:t>
            </a:r>
            <a:r>
              <a:rPr lang="hr-HR" sz="2000" b="1" dirty="0"/>
              <a:t> </a:t>
            </a:r>
            <a:r>
              <a:rPr lang="en-US" sz="2000" b="1" dirty="0"/>
              <a:t>warned people not to </a:t>
            </a:r>
            <a:r>
              <a:rPr lang="en-US" sz="2000" b="1" dirty="0">
                <a:solidFill>
                  <a:srgbClr val="FF0000"/>
                </a:solidFill>
              </a:rPr>
              <a:t>trespass</a:t>
            </a:r>
            <a:r>
              <a:rPr lang="en-US" sz="2000" b="1" dirty="0"/>
              <a:t>.</a:t>
            </a:r>
            <a:br>
              <a:rPr lang="hr-HR" sz="2000" b="1" dirty="0"/>
            </a:b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639" y="143572"/>
            <a:ext cx="3290100" cy="65708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533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" y="4967"/>
            <a:ext cx="4820360" cy="68185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0" y="416085"/>
            <a:ext cx="9671515" cy="37856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05442" y="1582615"/>
            <a:ext cx="2186558" cy="49007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Imagine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look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. </a:t>
            </a:r>
            <a:r>
              <a:rPr lang="hr-HR" sz="2000" i="1" dirty="0"/>
              <a:t>Zamisli sljedeće prizore i opiši ih.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0DF5729-9840-4F87-9AA1-F623E125E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35" y="4612860"/>
            <a:ext cx="8790759" cy="20458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F06FBBD-94EE-44A7-B2B6-47CA03C17815}"/>
              </a:ext>
            </a:extLst>
          </p:cNvPr>
          <p:cNvSpPr txBox="1">
            <a:spLocks/>
          </p:cNvSpPr>
          <p:nvPr/>
        </p:nvSpPr>
        <p:spPr>
          <a:xfrm>
            <a:off x="9149937" y="5451231"/>
            <a:ext cx="3039170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Odd</a:t>
            </a:r>
            <a:r>
              <a:rPr lang="hr-HR" sz="2000" b="1" dirty="0"/>
              <a:t> one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Izbaci uljeza.</a:t>
            </a:r>
          </a:p>
        </p:txBody>
      </p:sp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CC280582-00B2-4D81-9287-DEAF59574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39" y="5369169"/>
            <a:ext cx="433753" cy="12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E8F14D81-5F26-434E-AEB9-97FD6A7B0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73" y="5855334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60EB87F7-20DB-40EC-AD22-1D7661167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53" y="6316849"/>
            <a:ext cx="742038" cy="12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84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9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3400</TotalTime>
  <Words>1064</Words>
  <Application>Microsoft Office PowerPoint</Application>
  <PresentationFormat>Široki zaslon</PresentationFormat>
  <Paragraphs>114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4;  All over the map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284</cp:revision>
  <dcterms:created xsi:type="dcterms:W3CDTF">2020-09-12T11:20:19Z</dcterms:created>
  <dcterms:modified xsi:type="dcterms:W3CDTF">2021-11-20T09:51:30Z</dcterms:modified>
</cp:coreProperties>
</file>